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797675" cy="9928225"/>
  <p:embeddedFontLst>
    <p:embeddedFont>
      <p:font typeface="Anton" panose="020B0604020202020204" charset="0"/>
      <p:regular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usETuixRNm9ej+lJSQ+gwz9mw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27DC0A-9A39-40B1-90EC-300D3F417241}">
  <a:tblStyle styleId="{8E27DC0A-9A39-40B1-90EC-300D3F4172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45CE62-DF1D-462C-B01D-32B3E80F7AC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CEC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C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B90A-E67B-4CB7-89CF-A768FB0618C7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1A63-AD25-40A8-9296-AEF72A2B53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3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806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o.gov.it/sites/default/files/2022-03/report_anno_2021_0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ci.lombardia.it/documenti/14493-decreto-fl-07-07-2022-all-b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18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5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58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01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87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32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discrepanza tra dati </a:t>
            </a:r>
            <a:r>
              <a:rPr lang="it-IT" dirty="0"/>
              <a:t>del ministero decreto 7 luglio </a:t>
            </a:r>
            <a:r>
              <a:rPr lang="it-IT" dirty="0" smtClean="0"/>
              <a:t>2022 e Avviso Pubblico</a:t>
            </a:r>
            <a:r>
              <a:rPr lang="it-IT" baseline="0" dirty="0" smtClean="0"/>
              <a:t> dovuta dalle fonti prese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REPORT 2021 con integrazione Vicenza (interno.gov.it)</a:t>
            </a:r>
            <a:r>
              <a:rPr lang="it-IT" dirty="0"/>
              <a:t> → nel dossier del Ministero dell’Interno i dati sono </a:t>
            </a:r>
            <a:r>
              <a:rPr lang="it-IT" dirty="0" err="1"/>
              <a:t>moooolto</a:t>
            </a:r>
            <a:r>
              <a:rPr lang="it-IT" dirty="0"/>
              <a:t> diversi anche sulla Lombardia…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14493-decreto-fl-07-07-2022-all-b.pdf (anci.lombardia.it)</a:t>
            </a:r>
            <a:r>
              <a:rPr lang="it-IT" dirty="0"/>
              <a:t> → questa è la tabella che ho trovato in allegato al Decreto 2022 ma a me compaiono addirittura 2 Mantova 1 Guidizzolo e 1 Borgo Virgilio e non Roverbella… C’è un po’ di confusione di dati tra l’uno e l’altro… magari ne parliamo lunedì</a:t>
            </a:r>
            <a:endParaRPr dirty="0"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05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434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243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879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613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63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91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992d86816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992d868168_0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g1992d868168_0_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288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722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3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656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861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74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31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6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3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52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88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7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44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18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91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7000"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55647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b="1"/>
              <a:t>Osservatorio Permanente sulla Legalità</a:t>
            </a:r>
            <a:endParaRPr b="1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745674" y="43502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dirty="0"/>
              <a:t>Anno 2021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dirty="0" smtClean="0"/>
              <a:t>13/12/2022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0" y="6174377"/>
            <a:ext cx="12192000" cy="68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82896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DATI PREFETTURA (2/2)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997527" y="1410545"/>
            <a:ext cx="98736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entrambi i casi, Mantova e Provincia, si è assistito ad un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aumento di delitti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 varia natura.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 costante è l’aumento dei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reati informatici e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delle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truffe informatiche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in costante aumento rispetto al triennio 2019-2021 così come le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ricettazioni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(+5 casi per Mantova e + 22 per la Provincia) e le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minacce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(rispettivamente + 7 e + 55). 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997527" y="3241964"/>
            <a:ext cx="945803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DECRETI INTERDITTIVI EMANATI NEL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04/03/2021: </a:t>
            </a:r>
            <a:r>
              <a:rPr lang="it-IT" sz="1800" b="1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due provvedimenti interdittivi adottati</a:t>
            </a: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carico di imprese operanti nel viadanese attive nel settore edile e amministrate da soggetti con profili di contiguità con la criminalità organizzata (secondo quanto emerso dall’Operazione Gemelli)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21/05/2021: </a:t>
            </a:r>
            <a:r>
              <a:rPr lang="it-IT" sz="1800" b="1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tre provvedimenti interdittivi adottati</a:t>
            </a: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nei confronti di due imprese edili, una avente sede nel viadanese e l’altra nel comune di Borgo Virgilio e un’impresa individuale di Quistello</a:t>
            </a:r>
            <a:endParaRPr/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792018" y="0"/>
            <a:ext cx="10515600" cy="96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DATI CAMERA DI COMMERCIO DI MANTOVA (1/2)</a:t>
            </a:r>
            <a:endParaRPr sz="28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247142" y="1013633"/>
            <a:ext cx="10624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Presidio di legalità attraverso due azioni:</a:t>
            </a:r>
            <a:endParaRPr/>
          </a:p>
        </p:txBody>
      </p:sp>
      <p:graphicFrame>
        <p:nvGraphicFramePr>
          <p:cNvPr id="200" name="Google Shape;200;p11"/>
          <p:cNvGraphicFramePr/>
          <p:nvPr/>
        </p:nvGraphicFramePr>
        <p:xfrm>
          <a:off x="1431636" y="1514764"/>
          <a:ext cx="9171700" cy="4455053"/>
        </p:xfrm>
        <a:graphic>
          <a:graphicData uri="http://schemas.openxmlformats.org/drawingml/2006/table">
            <a:tbl>
              <a:tblPr firstRow="1" bandRow="1">
                <a:noFill/>
                <a:tableStyleId>{8E27DC0A-9A39-40B1-90EC-300D3F417241}</a:tableStyleId>
              </a:tblPr>
              <a:tblGrid>
                <a:gridCol w="4424900"/>
                <a:gridCol w="4746800"/>
              </a:tblGrid>
              <a:tr h="361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SERVIZIO REGISTRO DELLE IMPRESE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Estrazione </a:t>
                      </a:r>
                      <a:r>
                        <a:rPr lang="it-IT" sz="1200" b="1" u="none" strike="noStrike" cap="none"/>
                        <a:t>dati dal Registro Imprese </a:t>
                      </a:r>
                      <a:r>
                        <a:rPr lang="it-IT" sz="1200" u="none" strike="noStrike" cap="none"/>
                        <a:t>per monitoraggio delle forze dell’Ordine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Invio mensile dati alla Guardia di Finanza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Iscrizione decreti di </a:t>
                      </a:r>
                      <a:r>
                        <a:rPr lang="it-IT" sz="1200" b="1" u="none" strike="noStrike" cap="none"/>
                        <a:t>sequestri di quote sociali e confische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n. 28 provvedimenti dell’autorità giudiziaria iscritti nel RI. Aumento pari quasi al doppio rispetto all’anno 2020.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n. 1 provvedimento con cui le quote sociali di una Srl, sono state devolute all’Erario dello Stato e amministrate da ANBSC.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i="0" u="none" strike="noStrike" cap="none"/>
                        <a:t>Procedimenti d’ufficio </a:t>
                      </a:r>
                      <a:r>
                        <a:rPr lang="it-IT" sz="1200" u="none" strike="noStrike" cap="none"/>
                        <a:t>conseguenti a interdittive antimafia ricevute dalla Prefettura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n.1 provvedimento di cessazione attività nei confronti di un’impresa esercente di commercio all’ingrosso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Segnalazioni</a:t>
                      </a:r>
                      <a:r>
                        <a:rPr lang="it-IT" sz="1200" u="none" strike="noStrike" cap="none"/>
                        <a:t> alla Procura per dichiarazioni non veritiere sull’attività economica (ex dpr 445/2000)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N. 16 segnalazioni alla Procura, conseguenti a controlli a campione. Procedimenti che derivano per lo più dalla scarsa consapevolezza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Pene accessorie </a:t>
                      </a:r>
                      <a:r>
                        <a:rPr lang="it-IT" sz="1200" u="none" strike="noStrike" cap="none"/>
                        <a:t>segnalate dalle Procure o dal Ministero dello Sviluppo Economico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Avvio di n. 6 procedimenti di cessazione dell’amministrazione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Misure </a:t>
                      </a:r>
                      <a:r>
                        <a:rPr lang="it-IT" sz="1200" b="1" u="none" strike="noStrike" cap="none"/>
                        <a:t>Interdittive</a:t>
                      </a:r>
                      <a:r>
                        <a:rPr lang="it-IT" sz="1200" u="none" strike="noStrike" cap="none"/>
                        <a:t> segnalate dalla </a:t>
                      </a:r>
                      <a:r>
                        <a:rPr lang="it-IT" sz="1200" b="1" u="none" strike="noStrike" cap="none"/>
                        <a:t>Questura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A seguito di n. 2 segnalazioni riferite a imprese mantovane, nessuna annotazione, ma trasmissione della notizia agli Enti di competenza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Protocolli legalità </a:t>
                      </a:r>
                      <a:r>
                        <a:rPr lang="it-IT" sz="1200" u="none" strike="noStrike" cap="none"/>
                        <a:t>con le forze dell’Ordine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Dal 2020 l’ente camerale ha messo loro a disposizione alcune user della nuova banca dati REX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Rating legalità </a:t>
                      </a:r>
                      <a:r>
                        <a:rPr lang="it-IT" sz="1200" u="none" strike="noStrike" cap="none"/>
                        <a:t>in visura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95 imprese mantovane hanno ottenuto il rating di Legalità.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Collaborazione con </a:t>
                      </a:r>
                      <a:r>
                        <a:rPr lang="it-IT" sz="1200" b="1" u="none" strike="noStrike" cap="none"/>
                        <a:t>Osservatorio sulla criminalità organizzata </a:t>
                      </a:r>
                      <a:r>
                        <a:rPr lang="it-IT" sz="1200" u="none" strike="noStrike" cap="none"/>
                        <a:t>dell'Università di Milano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RI ha collaborato, fornendo i propri dati, allo studio "Ndrangheta e impresa mafiosa a Mantova. Le conseguenze sul tessuto economico locale". La seconda edizione dello studio presentata a maggio 2022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title"/>
          </p:nvPr>
        </p:nvSpPr>
        <p:spPr>
          <a:xfrm>
            <a:off x="828963" y="0"/>
            <a:ext cx="10515600" cy="88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DATI CAMERA DI COMMERCIO DI MANTOVA (2/2)</a:t>
            </a:r>
            <a:endParaRPr sz="3200" dirty="0"/>
          </a:p>
        </p:txBody>
      </p:sp>
      <p:graphicFrame>
        <p:nvGraphicFramePr>
          <p:cNvPr id="208" name="Google Shape;208;p12"/>
          <p:cNvGraphicFramePr/>
          <p:nvPr/>
        </p:nvGraphicFramePr>
        <p:xfrm>
          <a:off x="2643905" y="1660940"/>
          <a:ext cx="8700650" cy="3697869"/>
        </p:xfrm>
        <a:graphic>
          <a:graphicData uri="http://schemas.openxmlformats.org/drawingml/2006/table">
            <a:tbl>
              <a:tblPr firstRow="1" bandRow="1">
                <a:noFill/>
                <a:tableStyleId>{8E27DC0A-9A39-40B1-90EC-300D3F417241}</a:tableStyleId>
              </a:tblPr>
              <a:tblGrid>
                <a:gridCol w="4350325"/>
                <a:gridCol w="4350325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SERVIZIO DI REGOLAZIONE DEL MERCATO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Contestazioni su </a:t>
                      </a:r>
                      <a:r>
                        <a:rPr lang="it-IT" sz="1200" b="1" u="none" strike="noStrike" cap="none"/>
                        <a:t>attività abusive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Un discreto numero di </a:t>
                      </a:r>
                      <a:r>
                        <a:rPr lang="it-IT" sz="1200" b="1" u="none" strike="noStrike" cap="none"/>
                        <a:t>contestazioni</a:t>
                      </a:r>
                      <a:r>
                        <a:rPr lang="it-IT" sz="1200" u="none" strike="noStrike" cap="none"/>
                        <a:t> relative ad attività abusive di autoriparatori che hanno portato a sanzioni sia per la persona che esercita l’attività, sia per i clienti.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Tutela della proprietà industriale e azioni informative per contrastare la </a:t>
                      </a:r>
                      <a:r>
                        <a:rPr lang="it-IT" sz="1200" b="1" u="none" strike="noStrike" cap="none"/>
                        <a:t>contraffazione</a:t>
                      </a:r>
                      <a:r>
                        <a:rPr lang="it-IT" sz="1200" u="none" strike="noStrike" cap="none"/>
                        <a:t> dei prodotti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Lo sportello di assistenza Brevetti e Marchi nel 2021 </a:t>
                      </a:r>
                      <a:r>
                        <a:rPr lang="it-IT" sz="1200" b="1" u="none" strike="noStrike" cap="none"/>
                        <a:t>ha assistito N. 120 utenti e inviato all’UIBM n. 116 domande di deposito marchi</a:t>
                      </a:r>
                      <a:r>
                        <a:rPr lang="it-IT" sz="1200" u="none" strike="noStrike" cap="none"/>
                        <a:t>.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Azioni a contrasto della contraffazione sono condotte tramite informative, campagne e momenti di incontro nelle scuole.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A fine anno 2021, incontro per universitari presso la Fondazione Università di Mantova che ha illustrato anche queste tematiche.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Sportello Riemergo </a:t>
                      </a:r>
                      <a:r>
                        <a:rPr lang="it-IT" sz="1200" u="none" strike="noStrike" cap="none"/>
                        <a:t>per usura ed estorsioni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Rinnovato a novembre il protocollo d’intesa tra Unioncamere Lombardia per conto delle Camere lombarde e Libera.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Durante lo scorso anno si è cercato, tramite un ciclo di 4 webinar di fornire elementi informativi soprattutto per piccoli imprenditori e consumatori.</a:t>
                      </a:r>
                      <a:r>
                        <a:rPr lang="it-IT" sz="1100" u="none" strike="noStrike" cap="none"/>
                        <a:t> </a:t>
                      </a:r>
                      <a:endParaRPr sz="11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Adesione alla </a:t>
                      </a:r>
                      <a:r>
                        <a:rPr lang="it-IT" sz="1200" b="1" u="none" strike="noStrike" cap="none"/>
                        <a:t>Consulta Provinciale della Legalità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/>
                        <a:t>Partecipazione a n. 2 incontri assembleari della Consulta e partecipazione attiva alla rassegna “Raccontiamoci le mafie” </a:t>
                      </a:r>
                      <a:r>
                        <a:rPr lang="it-IT" sz="1200" u="none" strike="noStrike" cap="none"/>
                        <a:t>del 28 settembre 2021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0202">
            <a:off x="233002" y="2724727"/>
            <a:ext cx="2242344" cy="130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7000"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921328" y="0"/>
            <a:ext cx="10515600" cy="93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AMMINISTRATORI SOTTO TIRO – AVVISO </a:t>
            </a:r>
            <a:r>
              <a:rPr lang="it-IT" sz="3200" u="sng" dirty="0" smtClean="0">
                <a:latin typeface="Palatino Linotype"/>
                <a:ea typeface="Palatino Linotype"/>
                <a:cs typeface="Palatino Linotype"/>
                <a:sym typeface="Palatino Linotype"/>
              </a:rPr>
              <a:t>PUBBLICO (1/3)</a:t>
            </a:r>
            <a:endParaRPr sz="32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328" y="3427590"/>
            <a:ext cx="3390900" cy="262843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18" name="Google Shape;218;p13"/>
          <p:cNvSpPr txBox="1"/>
          <p:nvPr/>
        </p:nvSpPr>
        <p:spPr>
          <a:xfrm>
            <a:off x="468744" y="1026286"/>
            <a:ext cx="488834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Sono 438 gli atti intimidatori indirizzati verso sindaci, amministratori, assessori, consiglieri, dipendenti pubblici; una flessione costante rispetto ai due anni precedenti. I soggetti più interessati sono i sindaci. La maggior parte dei casi riguarda le regioni del Sud anche se l’incidenza per il settentrione è in aumento.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7924800" y="3747696"/>
            <a:ext cx="35121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Dopo le regioni del Sud (maglia nera la Campania, seguita da Sicilia e Calabria), prima regione non del Nord per numero di atti intimidatori risulta essere la Lombardia che supera la Puglia.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5">
            <a:alphaModFix/>
          </a:blip>
          <a:srcRect t="2471" b="2869"/>
          <a:stretch/>
        </p:blipFill>
        <p:spPr>
          <a:xfrm>
            <a:off x="7924800" y="1158205"/>
            <a:ext cx="3398982" cy="236459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4000"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847436" y="0"/>
            <a:ext cx="10894291" cy="9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29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AMMINISTRATORI SOTTO TIRO – AVVISO </a:t>
            </a:r>
            <a:r>
              <a:rPr lang="it-IT" sz="2900" u="sng" dirty="0" smtClean="0">
                <a:latin typeface="Palatino Linotype"/>
                <a:ea typeface="Palatino Linotype"/>
                <a:cs typeface="Palatino Linotype"/>
                <a:sym typeface="Palatino Linotype"/>
              </a:rPr>
              <a:t>PUBBLICO (2/3)</a:t>
            </a:r>
            <a:endParaRPr sz="2900" dirty="0"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 t="3518" b="3931"/>
          <a:stretch/>
        </p:blipFill>
        <p:spPr>
          <a:xfrm>
            <a:off x="7272598" y="1407634"/>
            <a:ext cx="4469130" cy="309418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 txBox="1"/>
          <p:nvPr/>
        </p:nvSpPr>
        <p:spPr>
          <a:xfrm>
            <a:off x="572654" y="1407634"/>
            <a:ext cx="64285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social network si confermano primo strumento di minacce. Le modalità di minaccia, tuttavia, risultano essere differenti in base ai territori: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Incendi prima tipologia di minacce al Sud e nelle Isole, seguiti dai social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Analogamente social network e lettere minatorie, che assieme rappresentano il 55% dei casi al Centro-Nord, al Sud e nelle Isole rappresentano il 29%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minacce ai sindaci riguardano principalmente l’insoddisfazione riguardo alle politiche </a:t>
            </a:r>
            <a:r>
              <a:rPr lang="it-IT" sz="18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anticontagio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adottate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1071419" y="5213974"/>
            <a:ext cx="100676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Quanto al rapporto minacce e CRIMINALITÀ ORGANIZZATA , il 20% degli atti intimidatori sono avvenuti in comuni sciolti per mafia o comunque colpiti da commissariamento recentemente. Prima risulta essere la Campania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875146" y="0"/>
            <a:ext cx="10515600" cy="96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AMMINISTRATORI SOTTO TIRO – AVVISO </a:t>
            </a:r>
            <a:r>
              <a:rPr lang="it-IT" sz="3200" u="sng" dirty="0" smtClean="0">
                <a:latin typeface="Palatino Linotype"/>
                <a:ea typeface="Palatino Linotype"/>
                <a:cs typeface="Palatino Linotype"/>
                <a:sym typeface="Palatino Linotype"/>
              </a:rPr>
              <a:t>PUBBLICO (3/3)</a:t>
            </a:r>
            <a:endParaRPr sz="3200" dirty="0"/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180" y="961027"/>
            <a:ext cx="4322700" cy="3223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41" name="Google Shape;241;p15"/>
          <p:cNvSpPr txBox="1"/>
          <p:nvPr/>
        </p:nvSpPr>
        <p:spPr>
          <a:xfrm>
            <a:off x="6549785" y="961024"/>
            <a:ext cx="4054800" cy="2308800"/>
          </a:xfrm>
          <a:prstGeom prst="rect">
            <a:avLst/>
          </a:prstGeom>
          <a:solidFill>
            <a:srgbClr val="EDEDE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provincia di Mantova rientra tra le province a basso numero di atti intimidatori con un totale di una sola minaccia registrata. Nel caso specifico, essa è stata indirizzata al sindaco di Pegognaga, è avvenuta per mezzo di canali social ed era di natura politica. </a:t>
            </a:r>
            <a:endParaRPr dirty="0"/>
          </a:p>
        </p:txBody>
      </p:sp>
      <p:sp>
        <p:nvSpPr>
          <p:cNvPr id="242" name="Google Shape;242;p15"/>
          <p:cNvSpPr txBox="1"/>
          <p:nvPr/>
        </p:nvSpPr>
        <p:spPr>
          <a:xfrm>
            <a:off x="293146" y="4850864"/>
            <a:ext cx="116796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38761D"/>
                </a:solidFill>
              </a:rPr>
              <a:t>NOTA: Il Ministero dell’Interno ha pubblicato il Decreto 7 luglio 2022, che disciplina i criteri di riparto tra gli enti locali del Fondo sugli atti intimidatori per il triennio 2022-2024, assegnando i contributi per la sensibilizzazione dei cittadini sul tema legalità. Da qui emerge che per Mantova sono state registrati due atti intimidatori nel Comune di Mantova e uno per </a:t>
            </a:r>
            <a:r>
              <a:rPr lang="it-IT" sz="1900" dirty="0" smtClean="0">
                <a:solidFill>
                  <a:srgbClr val="38761D"/>
                </a:solidFill>
              </a:rPr>
              <a:t>Borgo Virgilio e uno per Guidizzolo.</a:t>
            </a:r>
            <a:endParaRPr sz="1900" dirty="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902854" y="157018"/>
            <a:ext cx="10515600" cy="100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RAPPORTO ANNUALE DELLA UIF (1/2)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3625275" y="2184725"/>
            <a:ext cx="547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139.524 SEGNALAZIONI SOSPETTE </a:t>
            </a:r>
            <a:endParaRPr sz="1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(+26.000 RISPETTO ALL’ANNO PRECEDENTE)</a:t>
            </a:r>
            <a:endParaRPr sz="1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49" name="Google Shape;249;p16"/>
          <p:cNvCxnSpPr/>
          <p:nvPr/>
        </p:nvCxnSpPr>
        <p:spPr>
          <a:xfrm flipH="1">
            <a:off x="4729018" y="2941248"/>
            <a:ext cx="1302327" cy="65599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16"/>
          <p:cNvSpPr txBox="1"/>
          <p:nvPr/>
        </p:nvSpPr>
        <p:spPr>
          <a:xfrm>
            <a:off x="1847273" y="3597243"/>
            <a:ext cx="311265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più ricorrenti sono truffe ai danni dello Stato + condotte fraudolente relative alla cessione dei crediti (in particolare rispetto a disposizioni per affrontare la situazione emergenziale)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51" name="Google Shape;251;p16"/>
          <p:cNvCxnSpPr/>
          <p:nvPr/>
        </p:nvCxnSpPr>
        <p:spPr>
          <a:xfrm>
            <a:off x="6031345" y="2941248"/>
            <a:ext cx="1311564" cy="65599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16"/>
          <p:cNvSpPr txBox="1"/>
          <p:nvPr/>
        </p:nvSpPr>
        <p:spPr>
          <a:xfrm>
            <a:off x="6797962" y="3597243"/>
            <a:ext cx="292792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IL PIÙ ALTO NUMERO DI SEGNALAZIONI DAL 2012! </a:t>
            </a: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soggetti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non bancari hanno avviato una maggiore collaborazione e anche le segnalazioni delle PA, seppur ancora marginali, sono aumentate nettamente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9393382" y="1583283"/>
            <a:ext cx="2533072" cy="135796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 i professionisti, l’apporto maggiore è fornito dai notai.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segnalazioni da parte degli operatori di gioco online sono aumentate</a:t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54" name="Google Shape;254;p16"/>
          <p:cNvCxnSpPr>
            <a:stCxn id="252" idx="3"/>
          </p:cNvCxnSpPr>
          <p:nvPr/>
        </p:nvCxnSpPr>
        <p:spPr>
          <a:xfrm>
            <a:off x="9725891" y="4889905"/>
            <a:ext cx="812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16"/>
          <p:cNvCxnSpPr/>
          <p:nvPr/>
        </p:nvCxnSpPr>
        <p:spPr>
          <a:xfrm rot="10800000">
            <a:off x="10538691" y="2941248"/>
            <a:ext cx="1" cy="194865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6"/>
          <p:cNvCxnSpPr/>
          <p:nvPr/>
        </p:nvCxnSpPr>
        <p:spPr>
          <a:xfrm rot="10800000">
            <a:off x="2724673" y="1893527"/>
            <a:ext cx="900600" cy="42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7" name="Google Shape;257;p16"/>
          <p:cNvSpPr txBox="1"/>
          <p:nvPr/>
        </p:nvSpPr>
        <p:spPr>
          <a:xfrm>
            <a:off x="471055" y="1321061"/>
            <a:ext cx="22536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maggior parte delle segnalazioni avvengono per classi di importo basse o comunque entro 500.000€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6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8000"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819727" y="110836"/>
            <a:ext cx="10515600" cy="8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RAPPORTO ANNUALE DELLA UIF (2/2)</a:t>
            </a:r>
            <a:endParaRPr sz="3200"/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 rot="21326285">
            <a:off x="7975332" y="3439809"/>
            <a:ext cx="3394677" cy="2079044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LOMBARDIA è la prima regione per numero di segnalazioni anche se, in rapporto alla popolazione, il maggior contributo va riconosciuto in ordine da Lazio, Campania e Lombardia. 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748146" y="1998440"/>
            <a:ext cx="68625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AREE DI RISCHIO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Abuso nella percezione di </a:t>
            </a:r>
            <a:r>
              <a:rPr lang="it-IT" sz="1800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finanziamenti statali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Sviamento dei fondi del </a:t>
            </a:r>
            <a:r>
              <a:rPr lang="it-IT" sz="1800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PNRR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Frodi sulle fatturazioni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 circolazione di crediti d’imposta fittizi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Char char="-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Indebite percezioni del </a:t>
            </a:r>
            <a:r>
              <a:rPr lang="it-IT" sz="1800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Reddito di Cittadinanza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Possibilità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 la criminalità organizzata di intervenire in tali aree di rischio, anche se esse sono di difficile individuazione grazie all’apporto della c.d. «area grigia».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" name="Fumetto 4 2"/>
          <p:cNvSpPr/>
          <p:nvPr/>
        </p:nvSpPr>
        <p:spPr>
          <a:xfrm>
            <a:off x="8647611" y="1185110"/>
            <a:ext cx="2934789" cy="18711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 per il Mantovano? </a:t>
            </a:r>
          </a:p>
          <a:p>
            <a:pPr algn="ctr"/>
            <a:r>
              <a:rPr lang="it-IT" dirty="0"/>
              <a:t>S</a:t>
            </a:r>
            <a:r>
              <a:rPr lang="it-IT" dirty="0" smtClean="0"/>
              <a:t>ono </a:t>
            </a:r>
            <a:r>
              <a:rPr lang="it-IT" dirty="0"/>
              <a:t>state registrate 669 operazioni sospette in materia di </a:t>
            </a:r>
            <a:r>
              <a:rPr lang="it-IT" dirty="0" smtClean="0"/>
              <a:t>riciclaggio nel 2021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8000"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/>
          <p:nvPr/>
        </p:nvSpPr>
        <p:spPr>
          <a:xfrm>
            <a:off x="5795386" y="2384515"/>
            <a:ext cx="3168072" cy="1062182"/>
          </a:xfrm>
          <a:prstGeom prst="rect">
            <a:avLst/>
          </a:prstGeom>
          <a:solidFill>
            <a:srgbClr val="E6854A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noto boss, Francesco Inzerillo, registrato in un’intercettazione disse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>
          <a:xfrm>
            <a:off x="875146" y="1896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BENI CONFISCATI IN LOMBARDIA 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FOCUS SULLA REALTÀ MANTOVANA (1/5) 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75" name="Google Shape;275;p18" descr="Immagine che contiene tes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4128" y="2154898"/>
            <a:ext cx="2796900" cy="2154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6" name="Google Shape;276;p18"/>
          <p:cNvSpPr/>
          <p:nvPr/>
        </p:nvSpPr>
        <p:spPr>
          <a:xfrm>
            <a:off x="795800" y="2271252"/>
            <a:ext cx="3440100" cy="1954200"/>
          </a:xfrm>
          <a:prstGeom prst="roundRect">
            <a:avLst>
              <a:gd name="adj" fmla="val 16667"/>
            </a:avLst>
          </a:prstGeom>
          <a:solidFill>
            <a:srgbClr val="E6854A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Togliere un bene a un mafioso significa non solo privarlo di una sua proprietà, bensì anche di intaccare il suo potere sul territorio.</a:t>
            </a:r>
            <a:endParaRPr sz="1600"/>
          </a:p>
        </p:txBody>
      </p:sp>
      <p:sp>
        <p:nvSpPr>
          <p:cNvPr id="277" name="Google Shape;277;p18"/>
          <p:cNvSpPr/>
          <p:nvPr/>
        </p:nvSpPr>
        <p:spPr>
          <a:xfrm>
            <a:off x="4298824" y="2816713"/>
            <a:ext cx="1431637" cy="5357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942110" y="4847106"/>
            <a:ext cx="100861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Libera ha individuato alcune criticità come ritardi burocratici, difficoltà di gestire il bene e l’assegnazione del bene solo in via temporanea agli enti del terzo settore in quanto ciò non facilita l’attività sociale del bene.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1000"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903143" y="0"/>
            <a:ext cx="10515600" cy="111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BENI </a:t>
            </a:r>
            <a:r>
              <a:rPr lang="it-IT" sz="2800" b="1" u="sng">
                <a:latin typeface="Palatino Linotype"/>
                <a:ea typeface="Palatino Linotype"/>
                <a:cs typeface="Palatino Linotype"/>
                <a:sym typeface="Palatino Linotype"/>
              </a:rPr>
              <a:t>IMMOBILI </a:t>
            </a: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CONFISCATI IN LOMBARDIA </a:t>
            </a:r>
            <a:endParaRPr sz="2800" u="sng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FOCUS SULLA REALTÀ MANTOVANA (2/5) </a:t>
            </a:r>
            <a:endParaRPr sz="2800"/>
          </a:p>
        </p:txBody>
      </p:sp>
      <p:sp>
        <p:nvSpPr>
          <p:cNvPr id="286" name="Google Shape;286;p19"/>
          <p:cNvSpPr txBox="1"/>
          <p:nvPr/>
        </p:nvSpPr>
        <p:spPr>
          <a:xfrm>
            <a:off x="1201016" y="1097663"/>
            <a:ext cx="49599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BENI IMMOBILI DESTINATI </a:t>
            </a:r>
            <a:endParaRPr sz="18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4">
            <a:alphaModFix/>
          </a:blip>
          <a:srcRect t="4377" b="10316"/>
          <a:stretch/>
        </p:blipFill>
        <p:spPr>
          <a:xfrm>
            <a:off x="354446" y="1536325"/>
            <a:ext cx="5124450" cy="364836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8" name="Google Shape;288;p19"/>
          <p:cNvSpPr/>
          <p:nvPr/>
        </p:nvSpPr>
        <p:spPr>
          <a:xfrm>
            <a:off x="354445" y="3027997"/>
            <a:ext cx="738910" cy="25861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267855" y="5328486"/>
            <a:ext cx="52913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Lombardia si attesta al primo posto come regione per numero di beni destinati del Centro-Nord di cui la maggior parte trasferiti a enti territoriali o mantenuti a patrimonio dello Stato.</a:t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9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7499926" y="1076346"/>
            <a:ext cx="34900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BENI IMMOBILI IN GESTIONE</a:t>
            </a:r>
            <a:endParaRPr sz="18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6">
            <a:alphaModFix/>
          </a:blip>
          <a:srcRect t="6279"/>
          <a:stretch/>
        </p:blipFill>
        <p:spPr>
          <a:xfrm>
            <a:off x="5966998" y="1536325"/>
            <a:ext cx="6017525" cy="364836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19"/>
          <p:cNvSpPr/>
          <p:nvPr/>
        </p:nvSpPr>
        <p:spPr>
          <a:xfrm>
            <a:off x="5966998" y="3101888"/>
            <a:ext cx="683183" cy="25861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5966998" y="5316111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Lombardia si attesta prima regione del Nord per immobili in gestione. Interessante notare che su 19.255 beni in gestione complessivi, il 33% del totale è ancora suscettibile di destinazione (condizioni di poca attrattività del bene). </a:t>
            </a:r>
            <a:endParaRPr sz="1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8000"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143634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</a:pPr>
            <a: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  <a:t>PNRR: </a:t>
            </a:r>
            <a:r>
              <a:rPr lang="it-IT" sz="3600" u="sng">
                <a:latin typeface="Palatino Linotype"/>
                <a:ea typeface="Palatino Linotype"/>
                <a:cs typeface="Palatino Linotype"/>
                <a:sym typeface="Palatino Linotype"/>
              </a:rPr>
              <a:t>LA</a:t>
            </a:r>
            <a: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it-IT" sz="3600" u="sng">
                <a:latin typeface="Palatino Linotype"/>
                <a:ea typeface="Palatino Linotype"/>
                <a:cs typeface="Palatino Linotype"/>
                <a:sym typeface="Palatino Linotype"/>
              </a:rPr>
              <a:t>NUOVA</a:t>
            </a:r>
            <a: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  <a:t> SFIDA</a:t>
            </a:r>
            <a:endParaRPr sz="40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899" y="1131612"/>
            <a:ext cx="5691418" cy="244515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99" name="Google Shape;99;p2"/>
          <p:cNvSpPr txBox="1"/>
          <p:nvPr/>
        </p:nvSpPr>
        <p:spPr>
          <a:xfrm>
            <a:off x="6928951" y="3752505"/>
            <a:ext cx="4394832" cy="923289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Ingenti risorse da attuare in tempi </a:t>
            </a: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rapidi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SEMPLIFICAZIONE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 TRASPARENZA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056407" y="3797416"/>
            <a:ext cx="3502799" cy="646290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Possibili rischi di infiltrazione </a:t>
            </a:r>
            <a:endParaRPr lang="it-IT" sz="1800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della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criminalità organizzata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3807805" y="4498182"/>
            <a:ext cx="1" cy="6116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3" name="Google Shape;103;p2"/>
          <p:cNvSpPr txBox="1"/>
          <p:nvPr/>
        </p:nvSpPr>
        <p:spPr>
          <a:xfrm>
            <a:off x="1027611" y="5198676"/>
            <a:ext cx="9953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NECESSITÀ DI MONITORAGGIO (esperienza di LIBenter) con azioni di prevenzione (Banca Dati Nazionale Unica della documentazione antimafia, Protocolli di legalità, documentazione antimafia e interdittiva antimafia)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02;p2"/>
          <p:cNvCxnSpPr/>
          <p:nvPr/>
        </p:nvCxnSpPr>
        <p:spPr>
          <a:xfrm flipH="1">
            <a:off x="5954010" y="4132839"/>
            <a:ext cx="875700" cy="205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1000"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452582" y="0"/>
            <a:ext cx="11155680" cy="110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BENI </a:t>
            </a:r>
            <a:r>
              <a:rPr lang="it-IT" sz="2800" b="1" u="sng">
                <a:latin typeface="Palatino Linotype"/>
                <a:ea typeface="Palatino Linotype"/>
                <a:cs typeface="Palatino Linotype"/>
                <a:sym typeface="Palatino Linotype"/>
              </a:rPr>
              <a:t>AZIENDALI </a:t>
            </a: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CONFISCATI IN LOMBARDIA  </a:t>
            </a:r>
            <a:endParaRPr sz="2800" u="sng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FOCUS SULLA REALTÀ MANTOVANA (3/5) </a:t>
            </a:r>
            <a:endParaRPr sz="2800"/>
          </a:p>
        </p:txBody>
      </p:sp>
      <p:sp>
        <p:nvSpPr>
          <p:cNvPr id="302" name="Google Shape;302;p20"/>
          <p:cNvSpPr txBox="1"/>
          <p:nvPr/>
        </p:nvSpPr>
        <p:spPr>
          <a:xfrm>
            <a:off x="1461587" y="1227571"/>
            <a:ext cx="37362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BENI AZIENDALI IN GESTIONE </a:t>
            </a:r>
            <a:endParaRPr sz="18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4">
            <a:alphaModFix/>
          </a:blip>
          <a:srcRect l="881" t="8094" r="2113"/>
          <a:stretch/>
        </p:blipFill>
        <p:spPr>
          <a:xfrm>
            <a:off x="526470" y="1724122"/>
            <a:ext cx="5495639" cy="3266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20"/>
          <p:cNvSpPr/>
          <p:nvPr/>
        </p:nvSpPr>
        <p:spPr>
          <a:xfrm>
            <a:off x="526470" y="3052622"/>
            <a:ext cx="544947" cy="21705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52582" y="5052207"/>
            <a:ext cx="5680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Lombardia si contano 262 aziende in gestione, la maggior parte sono SRL. Interessante notare come più di ¼ delle ditte in gestione siano attive nel settore delle COSTRUZIONI. Nel Mantovano, il settore edile e quello dei trasporti sono stati interessati duramente dall’infiltrazione delle organizzazioni mafiose. </a:t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7527635" y="1177054"/>
            <a:ext cx="3777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BENI AZIENDALI DESTINATI </a:t>
            </a:r>
            <a:endParaRPr sz="18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5">
            <a:alphaModFix/>
          </a:blip>
          <a:srcRect l="587" t="6658" r="176" b="2156"/>
          <a:stretch/>
        </p:blipFill>
        <p:spPr>
          <a:xfrm>
            <a:off x="6354618" y="1689249"/>
            <a:ext cx="5253644" cy="3266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p20"/>
          <p:cNvSpPr txBox="1"/>
          <p:nvPr/>
        </p:nvSpPr>
        <p:spPr>
          <a:xfrm>
            <a:off x="6493164" y="5033416"/>
            <a:ext cx="533677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Lombardia, con 120 aziende destinate, si registra al sesto posto. Di queste, ben 111 sono le aziende in liquidazione (causa spesso allo stato in cui le aziende versano) e 9 in vendita. Il rischio derivante da una possibile compravendita della criminalità organizzata anche mediante </a:t>
            </a:r>
            <a:r>
              <a:rPr lang="it-IT" sz="14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prestanome. A tal proposito monitoraggio </a:t>
            </a: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mediante Protocollo tra Agenzia e DNA.    </a:t>
            </a:r>
            <a:endParaRPr sz="1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6354618" y="3168073"/>
            <a:ext cx="738909" cy="22167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 txBox="1"/>
          <p:nvPr/>
        </p:nvSpPr>
        <p:spPr>
          <a:xfrm>
            <a:off x="5559207" y="6469658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8000"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>
            <a:spLocks noGrp="1"/>
          </p:cNvSpPr>
          <p:nvPr>
            <p:ph type="title"/>
          </p:nvPr>
        </p:nvSpPr>
        <p:spPr>
          <a:xfrm>
            <a:off x="828964" y="83128"/>
            <a:ext cx="10515600" cy="113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BENI CONFISCATI IN LOMBARDIA </a:t>
            </a:r>
            <a:endParaRPr sz="2800" u="sng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>
                <a:latin typeface="Palatino Linotype"/>
                <a:ea typeface="Palatino Linotype"/>
                <a:cs typeface="Palatino Linotype"/>
                <a:sym typeface="Palatino Linotype"/>
              </a:rPr>
              <a:t>FOCUS SULLA REALTÀ MANTOVANA (4/5) </a:t>
            </a:r>
            <a:endParaRPr sz="2800"/>
          </a:p>
        </p:txBody>
      </p:sp>
      <p:graphicFrame>
        <p:nvGraphicFramePr>
          <p:cNvPr id="317" name="Google Shape;317;p21"/>
          <p:cNvGraphicFramePr/>
          <p:nvPr/>
        </p:nvGraphicFramePr>
        <p:xfrm>
          <a:off x="8085260" y="1655130"/>
          <a:ext cx="3551200" cy="1398030"/>
        </p:xfrm>
        <a:graphic>
          <a:graphicData uri="http://schemas.openxmlformats.org/drawingml/2006/table">
            <a:tbl>
              <a:tblPr firstRow="1" firstCol="1" bandRow="1">
                <a:noFill/>
                <a:tableStyleId>{A145CE62-DF1D-462C-B01D-32B3E80F7ACD}</a:tableStyleId>
              </a:tblPr>
              <a:tblGrid>
                <a:gridCol w="1775600"/>
                <a:gridCol w="1775600"/>
              </a:tblGrid>
              <a:tr h="4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 BENI IMMOBILI DESTINATI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BENI AZIENDALI DESTINATI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PROVINCIA DI </a:t>
                      </a:r>
                      <a:r>
                        <a:rPr lang="it-IT" sz="1400" u="none" strike="noStrike" cap="none"/>
                        <a:t>MANTOVA: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/>
                        <a:t>11 di cui </a:t>
                      </a:r>
                      <a:r>
                        <a:rPr lang="it-IT" sz="1400" u="sng" strike="noStrike" cap="none"/>
                        <a:t>3 nel capoluogo</a:t>
                      </a:r>
                      <a:endParaRPr sz="12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PROVINCIA DI </a:t>
                      </a:r>
                      <a:r>
                        <a:rPr lang="it-IT" sz="1400" b="1" u="none" strike="noStrike" cap="none"/>
                        <a:t>MANTOVA: 0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cxnSp>
        <p:nvCxnSpPr>
          <p:cNvPr id="318" name="Google Shape;318;p21"/>
          <p:cNvCxnSpPr/>
          <p:nvPr/>
        </p:nvCxnSpPr>
        <p:spPr>
          <a:xfrm flipH="1">
            <a:off x="6853400" y="2743200"/>
            <a:ext cx="1089600" cy="55410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9" name="Google Shape;319;p21"/>
          <p:cNvSpPr/>
          <p:nvPr/>
        </p:nvSpPr>
        <p:spPr>
          <a:xfrm>
            <a:off x="1459345" y="3230812"/>
            <a:ext cx="5394036" cy="1034474"/>
          </a:xfrm>
          <a:prstGeom prst="rect">
            <a:avLst/>
          </a:prstGeom>
          <a:solidFill>
            <a:srgbClr val="FBE4D4"/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 immobili si fa riferimento in realtà a particelle catastali. A Mantova si registrano 3 immobili comprendenti </a:t>
            </a:r>
            <a:r>
              <a:rPr lang="it-IT" sz="14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due unità abitative e un terreno siti in Via Paride Versi Suzzara 11 in zona Lunetta-Frassino</a:t>
            </a:r>
            <a:endParaRPr sz="14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20" name="Google Shape;320;p21"/>
          <p:cNvCxnSpPr/>
          <p:nvPr/>
        </p:nvCxnSpPr>
        <p:spPr>
          <a:xfrm flipH="1">
            <a:off x="3999343" y="4272442"/>
            <a:ext cx="1" cy="655783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21"/>
          <p:cNvSpPr txBox="1"/>
          <p:nvPr/>
        </p:nvSpPr>
        <p:spPr>
          <a:xfrm>
            <a:off x="1459345" y="4747491"/>
            <a:ext cx="513541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TAPPE: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it-IT" sz="14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14/04/2016: disposta </a:t>
            </a: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confisca del bene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it-IT" sz="14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01/2021: manifestazione </a:t>
            </a: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d’interesse del Comune per il bene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it-IT" sz="14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12/04/2021: provvedimento </a:t>
            </a: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 </a:t>
            </a:r>
            <a:r>
              <a:rPr lang="it-IT" sz="1400" b="1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destinazione del bene</a:t>
            </a:r>
            <a:endParaRPr sz="1400" b="1" u="sng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22" name="Google Shape;322;p21"/>
          <p:cNvCxnSpPr/>
          <p:nvPr/>
        </p:nvCxnSpPr>
        <p:spPr>
          <a:xfrm>
            <a:off x="6253015" y="5745019"/>
            <a:ext cx="997528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3" name="Google Shape;323;p21"/>
          <p:cNvSpPr txBox="1"/>
          <p:nvPr/>
        </p:nvSpPr>
        <p:spPr>
          <a:xfrm>
            <a:off x="7342908" y="4747055"/>
            <a:ext cx="45535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Come si vede nel documento predisposto dal Comune, con DGC 88/2022 </a:t>
            </a:r>
            <a:r>
              <a:rPr lang="it-IT" sz="14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Giunta ha presentato domanda per il finanziamento all’avviso pubblico PNRR 1/2022 del Ministero del Lavoro e Politiche Sociali e</a:t>
            </a: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la DCG 184/2022 </a:t>
            </a:r>
            <a:r>
              <a:rPr lang="it-IT" sz="14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 deliberato di approvare lo </a:t>
            </a:r>
            <a:r>
              <a:rPr lang="it-IT" sz="14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studio di fattibilità per la realizzazione dell’</a:t>
            </a:r>
            <a:r>
              <a:rPr lang="it-IT" sz="1400" b="1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housing</a:t>
            </a:r>
            <a:r>
              <a:rPr lang="it-IT" sz="14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temporaneo</a:t>
            </a:r>
            <a:r>
              <a:rPr lang="it-IT" sz="14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dirty="0"/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041">
            <a:off x="479432" y="1251792"/>
            <a:ext cx="3062536" cy="17889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6" name="Google Shape;326;p21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992d868168_0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BENI CONFISCATI IN LOMBARDIA </a:t>
            </a:r>
            <a:endParaRPr sz="28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FOCUS SULLA REALTÀ MANTOVANA (4/4) 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3" name="Google Shape;333;g1992d868168_0_3"/>
          <p:cNvPicPr preferRelativeResize="0"/>
          <p:nvPr/>
        </p:nvPicPr>
        <p:blipFill rotWithShape="1">
          <a:blip r:embed="rId4">
            <a:alphaModFix/>
          </a:blip>
          <a:srcRect b="-3238"/>
          <a:stretch/>
        </p:blipFill>
        <p:spPr>
          <a:xfrm>
            <a:off x="363900" y="1199985"/>
            <a:ext cx="3235122" cy="2401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5" name="Google Shape;335;g1992d868168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6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992d868168_0_3"/>
          <p:cNvSpPr txBox="1"/>
          <p:nvPr/>
        </p:nvSpPr>
        <p:spPr>
          <a:xfrm>
            <a:off x="5559207" y="6422433"/>
            <a:ext cx="663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992d868168_0_3"/>
          <p:cNvSpPr txBox="1"/>
          <p:nvPr/>
        </p:nvSpPr>
        <p:spPr>
          <a:xfrm>
            <a:off x="363900" y="4447982"/>
            <a:ext cx="11464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Borgo Virgilio: confiscata Villa Azzurra, di proprietà di Luigi Faldetta considerato vicino a Pippo Calò, uomo di spicco di Cosa Nostra. La casa di riposo continua la sua 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attività.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Suzzara: due appartamenti, confiscati a un affiliato alla Sacra Corona Unita, sono stati  destinati al Comune per  fini sociali.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Serravalle a Po: 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edificio fatiscente abbattuto dal Comune.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Bozzolo: casa e capannone, confiscati a un affiliato alla Sacra Corona 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Unita. 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oncessi in locazione dal Comune, le sue somme verranno impiegate per finalità sociali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68" y="1849959"/>
            <a:ext cx="8377646" cy="217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3000"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>
            <a:spLocks noGrp="1"/>
          </p:cNvSpPr>
          <p:nvPr>
            <p:ph type="title"/>
          </p:nvPr>
        </p:nvSpPr>
        <p:spPr>
          <a:xfrm>
            <a:off x="764309" y="73891"/>
            <a:ext cx="105156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«RIMANDATI BENE» DI LIBERA 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363539" y="3678892"/>
            <a:ext cx="689624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 il Codice Antimafia, ogni Comune deve pubblicare sul proprio sito, nella sezione «Amministrazione Trasparente», i dati relativi ai beni confiscati ad essi trasferiti. Libera ha promosso il dossier «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RimanDATI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» con lo scopo di monitorare i Comuni.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Stando ai dati del Dossier 2020 (non è stata fatta raccolta dati del 2021) il quadro è desolante con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1076 comuni monitorati di cui solo 406 hanno pubblicato l’elenco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Ai Comuni è stato assegnato un punteggio da 0 a 100. Anche conteggiando i soli Comuni che pubblicano l’elenco, il ranking raggiunge solo 49,11 punti segno che la lista c’è ma è carente di informazioni. 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6073" y="1320800"/>
            <a:ext cx="5624657" cy="58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6073" y="1903706"/>
            <a:ext cx="5624657" cy="32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 rotWithShape="1">
          <a:blip r:embed="rId6">
            <a:alphaModFix/>
          </a:blip>
          <a:srcRect t="56103"/>
          <a:stretch/>
        </p:blipFill>
        <p:spPr>
          <a:xfrm>
            <a:off x="764309" y="1240054"/>
            <a:ext cx="4753408" cy="18559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47" name="Google Shape;347;p22"/>
          <p:cNvSpPr/>
          <p:nvPr/>
        </p:nvSpPr>
        <p:spPr>
          <a:xfrm rot="394602">
            <a:off x="7388802" y="2808870"/>
            <a:ext cx="4451928" cy="24096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BE4D4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Il Comune di Mantova ha inserito l’elenco nell’apposita sezione «elenco beni immobili confiscati alla criminalità organizzata» indicando: identificativo bene, dati catastali, provvedimento di destinazione, tipologia di destinazione e note in attesa di ulteriori aggiornamenti   </a:t>
            </a:r>
            <a:endParaRPr sz="1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8" name="Google Shape;34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2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838200" y="97275"/>
            <a:ext cx="1091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DOSSIER 2021 DI LEGAMBIENTE SULLA LOMBARDIA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55" name="Google Shape;3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3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557348" y="1422833"/>
            <a:ext cx="4789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 settore cruciale per le c.d. «ecomafie» è quello della </a:t>
            </a:r>
            <a:r>
              <a:rPr lang="it-IT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gestione dei rifiuti </a:t>
            </a: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anche se è emerso, anche dalla relazione Dia, che spesso sono gli stessi imprenditori che, spinti da un interesse economico, agiscono per abbattere i costi di smaltimento affidandosi talvolta a intermediari.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58" name="Google Shape;358;p23"/>
          <p:cNvCxnSpPr/>
          <p:nvPr/>
        </p:nvCxnSpPr>
        <p:spPr>
          <a:xfrm>
            <a:off x="5347062" y="2265070"/>
            <a:ext cx="1123500" cy="966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9" name="Google Shape;359;p23"/>
          <p:cNvSpPr txBox="1"/>
          <p:nvPr/>
        </p:nvSpPr>
        <p:spPr>
          <a:xfrm>
            <a:off x="6880068" y="1594546"/>
            <a:ext cx="44937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AZIONI STRATEGICHE:</a:t>
            </a:r>
            <a:endParaRPr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INCENDI NEI SITI DI STOCCAGGIO </a:t>
            </a:r>
            <a:r>
              <a:rPr lang="it-IT" sz="19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(dal 2013 al 2021 censiti 146 incendi in Lombardia)</a:t>
            </a:r>
            <a:endParaRPr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RIFIUTI PERICOLOSI FATTI PASSARE PER COMUNI</a:t>
            </a:r>
            <a:endParaRPr sz="19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⮚"/>
            </a:pPr>
            <a:r>
              <a:rPr lang="it-IT" sz="19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STOCCAGGIO IN IMPIANTI NON AUTORIZZATI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23"/>
          <p:cNvCxnSpPr/>
          <p:nvPr/>
        </p:nvCxnSpPr>
        <p:spPr>
          <a:xfrm>
            <a:off x="2577737" y="3332768"/>
            <a:ext cx="8700" cy="84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1" name="Google Shape;361;p23"/>
          <p:cNvSpPr txBox="1"/>
          <p:nvPr/>
        </p:nvSpPr>
        <p:spPr>
          <a:xfrm>
            <a:off x="557350" y="4098700"/>
            <a:ext cx="4789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Rilevanti le parole del Procuratore aggiunto della DDA di Milano Alessandra Dolci la quale parla di </a:t>
            </a:r>
            <a:r>
              <a:rPr lang="it-IT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</a:t>
            </a:r>
            <a:r>
              <a:rPr lang="it-IT" sz="18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una convergenza di interessi tra la criminalità mafiosa e la criminalità economica». </a:t>
            </a:r>
            <a:r>
              <a:rPr lang="it-IT" sz="18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 aggiunge </a:t>
            </a:r>
            <a:r>
              <a:rPr lang="it-IT" sz="18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«sicuramente un punto di incontro è il settore dei rifiuti».</a:t>
            </a:r>
            <a:endParaRPr sz="1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>
            <a:spLocks noGrp="1"/>
          </p:cNvSpPr>
          <p:nvPr>
            <p:ph type="title"/>
          </p:nvPr>
        </p:nvSpPr>
        <p:spPr>
          <a:xfrm>
            <a:off x="6627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CASI DI ECOREATI RIGUARDANTI IL MANTOVANO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67" name="Google Shape;36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868218" y="1212167"/>
            <a:ext cx="98090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vicende che coinvolgono il Mantovano, riguardo al ciclo dei rifiuti, si ricollegano a quelle del Bresciano.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Maggio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600" b="1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sversamento di fanghi contaminati da metalli inquinanti spacciati per fertilizzanti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 terreni agricoli anche del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Mantovano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Al centro delle attività illecite una società bresciana attiva nel settore del recupero rifiuti. Tra gli indagati anche un contoterzista residente ad Asola e un dirigente pubblico. 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70" name="Google Shape;370;p24"/>
          <p:cNvCxnSpPr/>
          <p:nvPr/>
        </p:nvCxnSpPr>
        <p:spPr>
          <a:xfrm>
            <a:off x="3306618" y="2535606"/>
            <a:ext cx="0" cy="172235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24"/>
          <p:cNvCxnSpPr/>
          <p:nvPr/>
        </p:nvCxnSpPr>
        <p:spPr>
          <a:xfrm rot="10800000" flipH="1">
            <a:off x="3306618" y="3694545"/>
            <a:ext cx="1366982" cy="56341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72" name="Google Shape;372;p24"/>
          <p:cNvGrpSpPr/>
          <p:nvPr/>
        </p:nvGrpSpPr>
        <p:grpSpPr>
          <a:xfrm>
            <a:off x="4805218" y="2757601"/>
            <a:ext cx="5080001" cy="3090697"/>
            <a:chOff x="0" y="89973"/>
            <a:chExt cx="5080001" cy="3090697"/>
          </a:xfrm>
        </p:grpSpPr>
        <p:sp>
          <p:nvSpPr>
            <p:cNvPr id="373" name="Google Shape;373;p24"/>
            <p:cNvSpPr/>
            <p:nvPr/>
          </p:nvSpPr>
          <p:spPr>
            <a:xfrm>
              <a:off x="0" y="1597294"/>
              <a:ext cx="5080001" cy="158337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49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 txBox="1"/>
            <p:nvPr/>
          </p:nvSpPr>
          <p:spPr>
            <a:xfrm>
              <a:off x="77294" y="1674588"/>
              <a:ext cx="4925413" cy="1428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Modus operandi: i fanghi avrebbero dovuto subire un trattamento per diventare sostanze fertilizzanti. Non venne fatto, anzi, venivano aggiunti nuovi inquinanti e sversati su terreni spacciandoli per fertilizzanti con annessa aratura dei terreni  </a:t>
              </a:r>
              <a:endParaRPr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0" y="89973"/>
              <a:ext cx="5080001" cy="13310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4925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 txBox="1"/>
            <p:nvPr/>
          </p:nvSpPr>
          <p:spPr>
            <a:xfrm>
              <a:off x="64978" y="154951"/>
              <a:ext cx="4950045" cy="1201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Peculiarità: il sistema era gestito da imprenditori che operavano nell’illegalità affiancati da un dirigente pubblico che favoriva la ditta coinvolta. Non c’è presenza di crimine organizzato di stampo mafioso</a:t>
              </a:r>
              <a:endParaRPr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cxnSp>
        <p:nvCxnSpPr>
          <p:cNvPr id="377" name="Google Shape;377;p24"/>
          <p:cNvCxnSpPr/>
          <p:nvPr/>
        </p:nvCxnSpPr>
        <p:spPr>
          <a:xfrm>
            <a:off x="3306618" y="4257964"/>
            <a:ext cx="1330037" cy="84265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>
            <a:spLocks noGrp="1"/>
          </p:cNvSpPr>
          <p:nvPr>
            <p:ph type="title"/>
          </p:nvPr>
        </p:nvSpPr>
        <p:spPr>
          <a:xfrm>
            <a:off x="77354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CAPORALATO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6781955" y="2168357"/>
            <a:ext cx="48675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Casi di caporalato nel Mantovano 2021</a:t>
            </a: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sz="17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Settembre </a:t>
            </a:r>
            <a:r>
              <a:rPr lang="it-IT" sz="19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lang="it-IT" sz="19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Castellucchio</a:t>
            </a: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sono stati arrestati due bengalesi accusati di sfruttamento del lavoro nei confronti di 4 braccianti costretti a orari massacranti e stipendi bassi</a:t>
            </a:r>
            <a:endParaRPr sz="17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Ottobre </a:t>
            </a:r>
            <a:r>
              <a:rPr lang="it-IT" sz="19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denunciato un titolare di nazionalità cinese di una ditta tessile sita a </a:t>
            </a:r>
            <a:r>
              <a:rPr lang="it-IT" sz="19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Goito</a:t>
            </a:r>
            <a:r>
              <a:rPr lang="it-IT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con l’accusa di caporalato e favoreggiamento dell’immigrazione</a:t>
            </a:r>
            <a:endParaRPr sz="19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646000" y="1325578"/>
            <a:ext cx="5196000" cy="2255700"/>
          </a:xfrm>
          <a:prstGeom prst="flowChartAlternateProcess">
            <a:avLst/>
          </a:prstGeom>
          <a:solidFill>
            <a:srgbClr val="7F7F7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Premesso che il Mantovano si caratterizza come area prettamente agricola (il 19,2% del totale delle attività imprenditoriali), esso non è esente da fenomeni di caporalato. I settori maggiormente interessati sono quello agricolo, appunto, e quello del settore tessile</a:t>
            </a:r>
            <a:endParaRPr sz="1600"/>
          </a:p>
        </p:txBody>
      </p:sp>
      <p:sp>
        <p:nvSpPr>
          <p:cNvPr id="387" name="Google Shape;387;p25"/>
          <p:cNvSpPr txBox="1"/>
          <p:nvPr/>
        </p:nvSpPr>
        <p:spPr>
          <a:xfrm>
            <a:off x="2377178" y="3843268"/>
            <a:ext cx="3934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Il sistema non è sempre orchestrato/gestito da organizzazioni mafiose e le vessazioni, in questi casi, sono perpetrate da cittadini di origine straniera.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5"/>
          <p:cNvSpPr/>
          <p:nvPr/>
        </p:nvSpPr>
        <p:spPr>
          <a:xfrm rot="10800000">
            <a:off x="5842001" y="4024115"/>
            <a:ext cx="1043709" cy="7394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81972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GIOCO D’AZZARDO</a:t>
            </a:r>
            <a:endParaRPr sz="3200" u="sng"/>
          </a:p>
        </p:txBody>
      </p:sp>
      <p:pic>
        <p:nvPicPr>
          <p:cNvPr id="394" name="Google Shape;3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6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6"/>
          <p:cNvSpPr txBox="1"/>
          <p:nvPr/>
        </p:nvSpPr>
        <p:spPr>
          <a:xfrm>
            <a:off x="357911" y="1163781"/>
            <a:ext cx="5839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Il gioco d’azzardo piace alle mafie…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È un settore considerato a basso rischio e ad alto profitto che permette di riciclare denaro. È il SECONDO GRANDE BUSINESS DELLE ORGANIZZAZIONI CRIMINALI DOPO I TRAFFICO DI STUPEFACENTI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97" name="Google Shape;397;p26"/>
          <p:cNvCxnSpPr/>
          <p:nvPr/>
        </p:nvCxnSpPr>
        <p:spPr>
          <a:xfrm flipH="1">
            <a:off x="3121827" y="2947397"/>
            <a:ext cx="9300" cy="7887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8" name="Google Shape;398;p26"/>
          <p:cNvSpPr txBox="1"/>
          <p:nvPr/>
        </p:nvSpPr>
        <p:spPr>
          <a:xfrm>
            <a:off x="498149" y="4005250"/>
            <a:ext cx="55593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AREE DI INTERVENTO:</a:t>
            </a:r>
            <a:endParaRPr sz="1700" dirty="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Usura nei confronti di giocatori in debito</a:t>
            </a:r>
            <a:endParaRPr sz="1700" dirty="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Imposizione di apparecchi dei clan</a:t>
            </a:r>
            <a:endParaRPr sz="1700" dirty="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Attività estorsiva a danno di esercizi commerciali</a:t>
            </a:r>
            <a:endParaRPr sz="1700" dirty="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Apertura di sale slot attraverso prestanome</a:t>
            </a:r>
            <a:endParaRPr sz="1700" dirty="0"/>
          </a:p>
          <a:p>
            <a:pPr marL="28575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Installazione di slot truccate con scheda madre modificata al fine di ottenere un illecito</a:t>
            </a:r>
            <a:endParaRPr sz="17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26"/>
          <p:cNvSpPr/>
          <p:nvPr/>
        </p:nvSpPr>
        <p:spPr>
          <a:xfrm>
            <a:off x="6197700" y="1537850"/>
            <a:ext cx="5559300" cy="42948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Per quanto riguarda il Mantovano, il settore del gioco d’azzardo non è esente da infiltrazione mafiosa. Vengono sintetizzati casi del 2019, anno caldo a riguardo, per individuare dei tratti comuni</a:t>
            </a:r>
            <a:r>
              <a:rPr lang="it-IT" sz="1700" dirty="0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285750" marR="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alatino Linotype"/>
              <a:buChar char="-"/>
            </a:pP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Aprile </a:t>
            </a:r>
            <a:r>
              <a:rPr lang="it-IT" sz="1700" dirty="0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2019: revoca </a:t>
            </a: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della licenza nei confronti di una società di scommesse. Abbiamo un funzionario di banca amministratore unico della società. Tuttavia, </a:t>
            </a:r>
            <a:r>
              <a:rPr lang="it-IT" sz="17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dietro l’attività, c’era il rischio di infiltrazioni della ‘ndrangheta</a:t>
            </a: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r>
              <a:rPr lang="it-IT" sz="17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Il direttore di banca aveva dunque ruolo di prestanome</a:t>
            </a: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1700" dirty="0"/>
          </a:p>
          <a:p>
            <a:pPr marL="285750" marR="0" lvl="0" indent="-196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7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alatino Linotype"/>
              <a:buChar char="-"/>
            </a:pP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Novembre </a:t>
            </a:r>
            <a:r>
              <a:rPr lang="it-IT" sz="1700" dirty="0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2019: negati </a:t>
            </a:r>
            <a:r>
              <a:rPr lang="it-IT" sz="17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sei permessi di aperture di sale scommesse per presunti legami con  la criminalità organizzata. Casi di prestanome e di </a:t>
            </a:r>
            <a:r>
              <a:rPr lang="it-IT" sz="1700" b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società riconducibili ad altre attive a Malta</a:t>
            </a:r>
            <a:endParaRPr sz="1700" b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title"/>
          </p:nvPr>
        </p:nvSpPr>
        <p:spPr>
          <a:xfrm>
            <a:off x="2281647" y="653644"/>
            <a:ext cx="7080068" cy="115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it-IT" sz="3100" b="1" u="sng">
                <a:latin typeface="Palatino Linotype"/>
                <a:ea typeface="Palatino Linotype"/>
                <a:cs typeface="Palatino Linotype"/>
                <a:sym typeface="Palatino Linotype"/>
              </a:rPr>
              <a:t>CONSULTA TERRITORIALE LEGALITÀ DELLA PROVINCIA DI MANTOVA - ANNO 2021 (1/2)</a:t>
            </a:r>
            <a:r>
              <a:rPr lang="it-IT" b="1"/>
              <a:t/>
            </a:r>
            <a:br>
              <a:rPr lang="it-IT" b="1"/>
            </a:br>
            <a:endParaRPr/>
          </a:p>
        </p:txBody>
      </p:sp>
      <p:sp>
        <p:nvSpPr>
          <p:cNvPr id="405" name="Google Shape;405;p27"/>
          <p:cNvSpPr txBox="1"/>
          <p:nvPr/>
        </p:nvSpPr>
        <p:spPr>
          <a:xfrm>
            <a:off x="722810" y="1725522"/>
            <a:ext cx="11077303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Nel corso del 2021 si sono registrate serie difficoltà a trovare il tempo e le risorse per affrontare il delicato e difficile compito con la necessaria attenzione e il dovuto impegno.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membri della Consulta Territoriale Legalità hanno trovato comunque il modo per incontrarsi e durante l’anno 2021 si sono svolte due sedute: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-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23 giugno 2021 per punto della situazione e delle possibili attività da svolgere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-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16 dicembre 2021 per ultime conclusioni generali di fine anno, anzi di fine mandato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ATTIVITÀ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Organizzazione, in collaborazione con Libera, di un percorso di confronto e progettazione, rivolto a docenti e rappresentati istituzionali, al fine di interrogarsi su come il lavoro pedagogico e culturale condiviso con ragazze e ragazzi possa promuovere “educazioni civili liberanti”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Partecipazione attiva all’evento organizzato dal Comune di Ostiglia il 3 luglio; ospite d’onore è stato il procuratore della Repubblica di Catanzaro Dott. Nicola Gratteri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collaborazione con il Laboratorio 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Nexus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 il suo Progetto GPS, in continuità con quanto fatto per la diffusione dei temi legati alla giustizia, ed in particolare alla “giustizia riparativa”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Partecipazione attiva alla rassegna “Raccontiamoci le mafie”, promossa dal Comune di Gazoldo e da Avviso Pubblico. Grazie a tale collaborazione in data 28 settembre si è svolto l'incontro “</a:t>
            </a:r>
            <a:r>
              <a:rPr lang="it-IT" sz="16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Mafia e </a:t>
            </a:r>
            <a:r>
              <a:rPr lang="it-IT" sz="16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Covid</a:t>
            </a:r>
            <a:r>
              <a:rPr lang="it-IT" sz="16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criticità e buone prassi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”  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06" name="Google Shape;4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7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11" y="301035"/>
            <a:ext cx="1542415" cy="11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1715" y="301035"/>
            <a:ext cx="2687320" cy="111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>
            <a:spLocks noGrp="1"/>
          </p:cNvSpPr>
          <p:nvPr>
            <p:ph type="title"/>
          </p:nvPr>
        </p:nvSpPr>
        <p:spPr>
          <a:xfrm>
            <a:off x="2290354" y="94864"/>
            <a:ext cx="71932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b="1" u="sng">
                <a:latin typeface="Palatino Linotype"/>
                <a:ea typeface="Palatino Linotype"/>
                <a:cs typeface="Palatino Linotype"/>
                <a:sym typeface="Palatino Linotype"/>
              </a:rPr>
              <a:t>CONSULTA TERRITORIALE LEGALITÀ DELLA PROVINCIA DI MANTOVA - ANNO 2021 (1/2)</a:t>
            </a:r>
            <a:endParaRPr sz="2800"/>
          </a:p>
        </p:txBody>
      </p:sp>
      <p:pic>
        <p:nvPicPr>
          <p:cNvPr id="415" name="Google Shape;4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8"/>
          <p:cNvSpPr txBox="1"/>
          <p:nvPr/>
        </p:nvSpPr>
        <p:spPr>
          <a:xfrm>
            <a:off x="5559207" y="6422433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it-IT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8"/>
          <p:cNvSpPr txBox="1"/>
          <p:nvPr/>
        </p:nvSpPr>
        <p:spPr>
          <a:xfrm>
            <a:off x="581890" y="1649271"/>
            <a:ext cx="10880437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priorità pressanti della pandemia in atto e le conseguenti “difficoltà comunicative” hanno creato seri problemi al funzionamento collegiale della Consulta.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 una parte c’è la soddisfazione di essere riusciti a creare, per esempio, un evento che ha coinvolto direttamente le realtà produttive e socio-economiche mantovane. Purtroppo però,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basta scorrere i giornali per avere conferma quasi quotidiana della presenza sul nostro territorio di malaffare, corruzione, attività mafiose. Come dimostrato dall’accertata presenza della ‘ndrangheta (vedi processo Pesci), e dall’appetitosa opportunità fornita dalle difficoltà economiche derivanti dalla pandemia in atto, e dall’ingente quantità di denaro che sarà investito con i progetti del PNRR.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E’ comunque opinione diffusa tra i consiglieri che qualcosa di buono sia stato fatto. Avere ad esempio la possibilità di ascoltare una lezione tenuta ad hoc dal prof. Nando Dalla Chiesa sul rapporto mafie/mondo produttivo e professioni come riuscire ad organizzare due 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webinar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sul tema della pedagogia mafiosa. </a:t>
            </a: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 sono quindi motivi di soddisfazione, ma </a:t>
            </a:r>
            <a:r>
              <a:rPr lang="it-IT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resta forte l’impressione, se non la convinzione, che il territorio mantovano non sembri presentare ancora la piena consapevolezza di quanto grave sia il pericolo di aver lasciato </a:t>
            </a:r>
            <a:r>
              <a:rPr lang="it-IT" sz="1600" b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spazio </a:t>
            </a:r>
            <a:r>
              <a:rPr lang="it-IT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importanti presenze malavitose</a:t>
            </a: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nella sciagurata convinzione di poterci convivere se non addirittura di poterle controllare e/o ricavarne benefici.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it-IT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questo fa sentire forte la responsabilità e la necessità di invitare calorosamente tutti a fare la propria parte. Le mafie ora si sono travestite da persone per bene, dietro all’illegalità diffusa ci sono organizzazioni che governano il tutto, ed è necessario vigilare e non abbassare in alcun modo la guardia</a:t>
            </a:r>
            <a:r>
              <a:rPr lang="it-IT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12" y="301036"/>
            <a:ext cx="1376952" cy="102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3635" y="278313"/>
            <a:ext cx="2413271" cy="961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71055" y="272761"/>
            <a:ext cx="10901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</a:pPr>
            <a: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  <a:t>PNRR E SEMPLIFICAZIONI</a:t>
            </a:r>
            <a:b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it-IT" sz="4000" u="sng">
                <a:latin typeface="Palatino Linotype"/>
                <a:ea typeface="Palatino Linotype"/>
                <a:cs typeface="Palatino Linotype"/>
                <a:sym typeface="Palatino Linotype"/>
              </a:rPr>
              <a:t>IL COMMENTO DI ANAC</a:t>
            </a:r>
            <a:endParaRPr sz="40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1055" y="1809008"/>
            <a:ext cx="509372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Destano riflessione le norme contenute all’interno del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«Decreto semplificazioni bis»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materia di semplificazioni degli appalti pubblici. In particolare: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Innalzamento della soglia per prestazioni in AFFIDAMENTO DIRETTO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Riduzione del numero degli operatori economici da consultare nell’ambito della PROCEDURA NEGOZIATA SENZA BANDO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Il subappalto non può superare la quota del 50% (prima era 40%) dell’importo complessivo del contratto</a:t>
            </a:r>
            <a:endParaRPr dirty="0"/>
          </a:p>
          <a:p>
            <a:pPr marL="285750" lvl="0" indent="-285750"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 dirty="0" smtClean="0">
                <a:latin typeface="Palatino Linotype" panose="02040502050505030304" pitchFamily="18" charset="0"/>
              </a:rPr>
              <a:t>proroga </a:t>
            </a:r>
            <a:r>
              <a:rPr lang="it-IT" sz="1600" dirty="0">
                <a:latin typeface="Palatino Linotype" panose="02040502050505030304" pitchFamily="18" charset="0"/>
              </a:rPr>
              <a:t>della verifica antimafia semplificata per la stipula di contratti che avviene per mezzo di </a:t>
            </a:r>
            <a:r>
              <a:rPr lang="it-IT" sz="1600" dirty="0" smtClean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un’INFORMATIVA </a:t>
            </a:r>
            <a:r>
              <a:rPr lang="it-IT" sz="16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LIBERATORIA PROVVISORIA valida per 60 gg </a:t>
            </a:r>
            <a:endParaRPr sz="16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l="13643" t="28079" r="9066" b="39445"/>
          <a:stretch/>
        </p:blipFill>
        <p:spPr>
          <a:xfrm>
            <a:off x="6426924" y="1809008"/>
            <a:ext cx="4998721" cy="1132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3"/>
          <p:cNvCxnSpPr/>
          <p:nvPr/>
        </p:nvCxnSpPr>
        <p:spPr>
          <a:xfrm>
            <a:off x="5782491" y="1924594"/>
            <a:ext cx="8706" cy="4223657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"/>
          <p:cNvSpPr txBox="1"/>
          <p:nvPr/>
        </p:nvSpPr>
        <p:spPr>
          <a:xfrm>
            <a:off x="8220892" y="2941123"/>
            <a:ext cx="363147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«Non possiamo ignorare che la velocità ha un prezzo: l’investimento fatto in corsa costa di più in termini di materiali, di manodopera oltre ai mancati controlli»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Giuseppe Busia, presidente di Anac</a:t>
            </a:r>
            <a:endParaRPr sz="12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217918" y="4128958"/>
            <a:ext cx="54167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Commento di ANAC: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-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Puntare sulla digitalizzazione dei contratti pubblici (disponibilità di banca dati)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-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Necessità di individuare il titolare effettivo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-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Inaccettabile innalzamento della soglia per gli affidamenti diretti nel Decreto semplificazioni bis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5559206" y="6440379"/>
            <a:ext cx="663279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RELAZIONE DIA PRIMO SEMESTRE </a:t>
            </a:r>
            <a:endParaRPr sz="28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(GENNAIO-GIUGNO 2021) – Lombardia e Mantova (1/2)</a:t>
            </a:r>
            <a:endParaRPr sz="28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75542" y="1410518"/>
            <a:ext cx="4843022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LOMBARDIA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Organizzazioni mafiose che: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Inquinano il tessuto produttivo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Intercettano soggetti all’interno della Pubblica Amministrazione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Fanno impresa,  ma sono anche garanti di un sistema di welfare che finisce per generare uno stato di sudditanza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 la pandemia si sono infiltrate in settori come quello sanitario, ecologico, immobiliare, edile, tessile, turistico, delle pulizie, ristorazione, vendita prodotti alimentari, servizi funerari e trasporti </a:t>
            </a:r>
            <a:endParaRPr sz="14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440" y="1166949"/>
            <a:ext cx="4937536" cy="51921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5" name="Google Shape;125;p4"/>
          <p:cNvSpPr/>
          <p:nvPr/>
        </p:nvSpPr>
        <p:spPr>
          <a:xfrm rot="10800000">
            <a:off x="4867710" y="4633355"/>
            <a:ext cx="1828800" cy="81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29670" y="4595684"/>
            <a:ext cx="3990109" cy="132343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Lombardia conta ad oggi 25 locali di ‘ndrangheta (struttura di coordinamento delle ‘ndrine) sul territorio e si è dotata si una struttura di coordinamento chiamata «La Lombardia»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6000"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92053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RELAZIONE DIA PRIMO SEMESTRE </a:t>
            </a:r>
            <a:endParaRPr sz="28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it-IT" sz="28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(GENNAIO-GIUGNO 2021) – Lombardia e Mantova (2/2)</a:t>
            </a:r>
            <a:endParaRPr sz="2800" u="sng"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663433" y="1566818"/>
            <a:ext cx="1102980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u="sng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CASI GIUDIZIARI RIGUARDANTI IL MANTOVANO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Febbraio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Operazione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Gemelli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che ha interessato le province di Mantova, Reggio Emilia e Crotone e che ha portato al sequestro di società di autotrasporti, automezzi, fabbricati e terreni per un valore complessivo di 1,5 milioni di euro. Le società sono ritenute riconducibili ad un autonomo gruppo di ‘ndrangheta attivo a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Viadana (MN)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propaggine della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cosca ARENA-NICOSCIA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 Isola di Capo Rizzuto (KR). Tra le condotte illecite gli indagati devono rispondere a vario titolo di associazione mafiosa e reati tributari. Tra gli indagati anche un ex assessore del Comune di Viadana.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Febbraio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Operazione </a:t>
            </a:r>
            <a:r>
              <a:rPr lang="it-IT" sz="16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Follow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the Money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 portato all’arresto di padre e figlio accusati di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concorso in associazione mafiosa e trasferimento fraudolento di valori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Secondo la DDA avrebbero agito da Valeggio occultando il patrimonio del boss catanese 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Scarvaglieri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Il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denaro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frutto di proventi illeciti veniva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riciclato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acquistando attività tra cui una sita a Redondesco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cui sono stati posti i sigilli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Marzo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posto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provvedimento restrittivo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carico di un pluripregiudicato viadanese già coinvolto nell’Operazione 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Grimilde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 indagato per associazione a delinquere di stampo mafioso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Maggio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sversamento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fanghi contaminati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 terreni agricoli anche del Mantovano.</a:t>
            </a:r>
            <a:endParaRPr dirty="0"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8000"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Riflessioni su relazione DIA primo semestre</a:t>
            </a:r>
            <a:endParaRPr sz="3200" u="sng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766618" y="1683276"/>
            <a:ext cx="588356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 rilevano dei modus operandi delle consorterie mafiose: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Rilevazione di aziende in crisi di liquidità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Utilizzo di prestanome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Uso di reati di natura tributaria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Reati di natura </a:t>
            </a:r>
            <a:r>
              <a:rPr lang="it-IT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fiscale: FALSE </a:t>
            </a:r>
            <a:r>
              <a:rPr lang="it-IT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FATTURAZIONI (agevolazioni e guadagni per entrambi i soggetti partecipi alla transazione)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6650182" y="2346035"/>
            <a:ext cx="757382" cy="271549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7592290" y="3029527"/>
            <a:ext cx="39716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Operazioni possibili anche grazie all’</a:t>
            </a:r>
            <a:r>
              <a:rPr lang="it-IT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intermediazione di professionisti/membri delle istituzioni/tecnici</a:t>
            </a: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collusi o addirittura «partecipi al sodalizio»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 rot="-5400000">
            <a:off x="8834532" y="2193578"/>
            <a:ext cx="886800" cy="78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6"/>
          <p:cNvSpPr/>
          <p:nvPr/>
        </p:nvSpPr>
        <p:spPr>
          <a:xfrm>
            <a:off x="8035636" y="1223717"/>
            <a:ext cx="3595255" cy="91911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«L’economia mafiosa è intrisa e oliata dai comportamenti decisivi di personaggi non mafiosi»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06400" y="5446739"/>
            <a:ext cx="111575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Interessante è la riflessione sul concetto di </a:t>
            </a:r>
            <a:r>
              <a:rPr lang="it-IT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CONTIGUITÀ GEOGRAFICA </a:t>
            </a:r>
            <a:r>
              <a:rPr lang="it-IT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della Provincia di Mantova la quale presenterebbe realtà criminali molto più simili a quelle della vicina Reggio Emilia. 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838200" y="2819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RELAZIONE DIA SECONDO SEMESTRE (LUGLIO-DICEMBRE 2021) – Lombardia e Mantova </a:t>
            </a:r>
            <a:r>
              <a:rPr lang="it-IT" sz="31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(1/2)</a:t>
            </a:r>
            <a:endParaRPr sz="3100" u="sng" dirty="0"/>
          </a:p>
        </p:txBody>
      </p:sp>
      <p:sp>
        <p:nvSpPr>
          <p:cNvPr id="155" name="Google Shape;155;p7"/>
          <p:cNvSpPr txBox="1"/>
          <p:nvPr/>
        </p:nvSpPr>
        <p:spPr>
          <a:xfrm>
            <a:off x="838200" y="1887384"/>
            <a:ext cx="2922383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LOMBARDIA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le principali attività economiche riguardano quelle descritte nella relazione del primo semestre affiancate a quelle classiche come traffico e spaccio di sostanze stupefacenti (la Lombardia costituisce uno dei principali snodi) e traffico illecito di rifiuti. 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it-IT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Tendenza a fare ricorso a soggetti esterni che offrano competenze tecniche demandate alla sfera dei colletti bianchi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329644" y="1761297"/>
            <a:ext cx="56954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RIFLESSIONI SU RELAZIONE DIA SECONDO SEMESTRE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5042264" y="2422819"/>
            <a:ext cx="3701142" cy="156966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 mafie al Nord, anche nella fase pandemica, hanno assunto forme di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ADATTAMENTO AL CONTESTO E POCA VIOLENZA </a:t>
            </a: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che non significa no violenza se non adattamento a forme di violenza</a:t>
            </a:r>
            <a:endParaRPr sz="16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58" name="Google Shape;158;p7"/>
          <p:cNvCxnSpPr/>
          <p:nvPr/>
        </p:nvCxnSpPr>
        <p:spPr>
          <a:xfrm>
            <a:off x="4641668" y="1662126"/>
            <a:ext cx="60960" cy="44959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7"/>
          <p:cNvSpPr/>
          <p:nvPr/>
        </p:nvSpPr>
        <p:spPr>
          <a:xfrm>
            <a:off x="8864005" y="2235757"/>
            <a:ext cx="2788062" cy="1273775"/>
          </a:xfrm>
          <a:prstGeom prst="wedgeEllipseCallout">
            <a:avLst>
              <a:gd name="adj1" fmla="val -54567"/>
              <a:gd name="adj2" fmla="val 37887"/>
            </a:avLst>
          </a:prstGeom>
          <a:solidFill>
            <a:srgbClr val="FEE5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Intercettazione di un mafioso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«noi siamo cattivi solo quando è necessario»</a:t>
            </a:r>
            <a:endParaRPr sz="1400" b="1" i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7807892" y="4034430"/>
            <a:ext cx="738908" cy="6270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EE5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5420095" y="4661447"/>
            <a:ext cx="58347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Interessante la dichiarazione del Procuratore della DDA di Brescia Paolo Savio (parte attiva nelle Operazioni Pesci e Gemelli): </a:t>
            </a:r>
            <a:r>
              <a:rPr lang="it-IT" sz="1600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«la criminalità organizzata di stampo mafioso dimostra una straordinaria capacità di </a:t>
            </a:r>
            <a:r>
              <a:rPr lang="it-IT" sz="1600" b="1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integrarsi</a:t>
            </a:r>
            <a:r>
              <a:rPr lang="it-IT" sz="1600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nel tessuto economico </a:t>
            </a:r>
            <a:r>
              <a:rPr lang="it-IT" sz="1600" b="1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senza rinunciare alla propria essenza</a:t>
            </a:r>
            <a:r>
              <a:rPr lang="it-IT" sz="1600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» 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7000"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967509" y="1711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RELAZIONE DIA SECONDO SEMESTRE (LUGLIO-DICEMBRE 2021) – Lombardia e Mantova </a:t>
            </a:r>
            <a:r>
              <a:rPr lang="it-IT" sz="3100" u="sng" dirty="0">
                <a:latin typeface="Palatino Linotype"/>
                <a:ea typeface="Palatino Linotype"/>
                <a:cs typeface="Palatino Linotype"/>
                <a:sym typeface="Palatino Linotype"/>
              </a:rPr>
              <a:t>(2/2)</a:t>
            </a:r>
            <a:endParaRPr sz="3100" u="sng" dirty="0"/>
          </a:p>
        </p:txBody>
      </p:sp>
      <p:sp>
        <p:nvSpPr>
          <p:cNvPr id="169" name="Google Shape;169;p8"/>
          <p:cNvSpPr txBox="1"/>
          <p:nvPr/>
        </p:nvSpPr>
        <p:spPr>
          <a:xfrm>
            <a:off x="572126" y="1601321"/>
            <a:ext cx="96058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CASI GIUDIZIARI RIGUARDANTI IL MANTOVANO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572125" y="2087463"/>
            <a:ext cx="1117573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Settembre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</a:t>
            </a:r>
            <a:r>
              <a:rPr lang="it-IT" sz="16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provvedimento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restrittivo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di un residente a Castiglione nell’ambito dell’inchiesta 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Crypto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destinata a sradicare una cellula ‘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ndranghetista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attiva nel traffico internazionale di droga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Settembre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con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l’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Operazione Mandra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vengono emesse ordinanze di custodia cautelare nei confronti di 7 persone responsabili di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associazione finalizzata al traffico di droga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province tra cui Mantova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Ottobre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con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l’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Operazione Salaria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 soggetti indiziati, tra altri reati, di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associazione di stampo mafioso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mediante metodo intimidatorio diretto ad operatori finanziari e che ha visto il coinvolgimento della Guardia di Finanza di Mantova. Ai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vertici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esponenti della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Famiglia </a:t>
            </a:r>
            <a:r>
              <a:rPr lang="it-IT" sz="1600" b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Oppedisano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referenti della famiglia Pesce-</a:t>
            </a:r>
            <a:r>
              <a:rPr lang="it-IT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Bellocco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di Rosarno (RC). 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Novembre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con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l’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Operazione Maffi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esecuzione di un provvedimento di custodia cautelare nei confronti di 10 soggetti operanti tra Reggio Emilia, MANTOVA, Modena e Macerata dediti al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traffico di droga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Dicembre </a:t>
            </a:r>
            <a:r>
              <a:rPr lang="it-IT" sz="16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2021: emissione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 un’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informazione antimafia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nei confronti di una società per rapporti con soggetti legati alla ‘ndrangheta + adozione di una </a:t>
            </a:r>
            <a:r>
              <a:rPr lang="it-IT" sz="16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misura di collaborazione preventiva </a:t>
            </a: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nei confronti di una società della ristorazione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829491" y="1"/>
            <a:ext cx="10515600" cy="100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it-IT" sz="3200" u="sng">
                <a:latin typeface="Palatino Linotype"/>
                <a:ea typeface="Palatino Linotype"/>
                <a:cs typeface="Palatino Linotype"/>
                <a:sym typeface="Palatino Linotype"/>
              </a:rPr>
              <a:t>DATI PREFETTURA (1/2)</a:t>
            </a:r>
            <a:endParaRPr sz="3200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0" y="57176"/>
            <a:ext cx="9764571" cy="4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t="1" b="13524"/>
          <a:stretch/>
        </p:blipFill>
        <p:spPr>
          <a:xfrm>
            <a:off x="1117023" y="858982"/>
            <a:ext cx="4312090" cy="5412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9798"/>
          <a:stretch/>
        </p:blipFill>
        <p:spPr>
          <a:xfrm>
            <a:off x="6242343" y="858982"/>
            <a:ext cx="4289518" cy="54125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1" name="Google Shape;181;p9"/>
          <p:cNvSpPr/>
          <p:nvPr/>
        </p:nvSpPr>
        <p:spPr>
          <a:xfrm>
            <a:off x="3205019" y="1330036"/>
            <a:ext cx="951346" cy="406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8285018" y="1330036"/>
            <a:ext cx="1108364" cy="406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92091"/>
            <a:ext cx="5559207" cy="46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5559206" y="6440379"/>
            <a:ext cx="6632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Osservatorio Permanente sulla Legalità – Anno 2021 -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13/12/2022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4453</Words>
  <Application>Microsoft Office PowerPoint</Application>
  <PresentationFormat>Widescreen</PresentationFormat>
  <Paragraphs>289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Anton</vt:lpstr>
      <vt:lpstr>Palatino Linotype</vt:lpstr>
      <vt:lpstr>Noto Sans Symbols</vt:lpstr>
      <vt:lpstr>Calibri</vt:lpstr>
      <vt:lpstr>Tema di Office</vt:lpstr>
      <vt:lpstr>Osservatorio Permanente sulla Legalità</vt:lpstr>
      <vt:lpstr>PNRR: LA NUOVA SFIDA</vt:lpstr>
      <vt:lpstr>PNRR E SEMPLIFICAZIONI IL COMMENTO DI ANAC</vt:lpstr>
      <vt:lpstr>RELAZIONE DIA PRIMO SEMESTRE  (GENNAIO-GIUGNO 2021) – Lombardia e Mantova (1/2)</vt:lpstr>
      <vt:lpstr>RELAZIONE DIA PRIMO SEMESTRE  (GENNAIO-GIUGNO 2021) – Lombardia e Mantova (2/2)</vt:lpstr>
      <vt:lpstr>Riflessioni su relazione DIA primo semestre</vt:lpstr>
      <vt:lpstr>RELAZIONE DIA SECONDO SEMESTRE (LUGLIO-DICEMBRE 2021) – Lombardia e Mantova (1/2)</vt:lpstr>
      <vt:lpstr>RELAZIONE DIA SECONDO SEMESTRE (LUGLIO-DICEMBRE 2021) – Lombardia e Mantova (2/2)</vt:lpstr>
      <vt:lpstr>DATI PREFETTURA (1/2)</vt:lpstr>
      <vt:lpstr>DATI PREFETTURA (2/2)</vt:lpstr>
      <vt:lpstr>DATI CAMERA DI COMMERCIO DI MANTOVA (1/2)</vt:lpstr>
      <vt:lpstr>DATI CAMERA DI COMMERCIO DI MANTOVA (2/2)</vt:lpstr>
      <vt:lpstr>AMMINISTRATORI SOTTO TIRO – AVVISO PUBBLICO (1/3)</vt:lpstr>
      <vt:lpstr>AMMINISTRATORI SOTTO TIRO – AVVISO PUBBLICO (2/3)</vt:lpstr>
      <vt:lpstr>AMMINISTRATORI SOTTO TIRO – AVVISO PUBBLICO (3/3)</vt:lpstr>
      <vt:lpstr>RAPPORTO ANNUALE DELLA UIF (1/2)</vt:lpstr>
      <vt:lpstr>RAPPORTO ANNUALE DELLA UIF (2/2)</vt:lpstr>
      <vt:lpstr>BENI CONFISCATI IN LOMBARDIA  FOCUS SULLA REALTÀ MANTOVANA (1/5) </vt:lpstr>
      <vt:lpstr>BENI IMMOBILI CONFISCATI IN LOMBARDIA  FOCUS SULLA REALTÀ MANTOVANA (2/5) </vt:lpstr>
      <vt:lpstr>BENI AZIENDALI CONFISCATI IN LOMBARDIA   FOCUS SULLA REALTÀ MANTOVANA (3/5) </vt:lpstr>
      <vt:lpstr>BENI CONFISCATI IN LOMBARDIA  FOCUS SULLA REALTÀ MANTOVANA (4/5) </vt:lpstr>
      <vt:lpstr>BENI CONFISCATI IN LOMBARDIA  FOCUS SULLA REALTÀ MANTOVANA (4/4)  </vt:lpstr>
      <vt:lpstr>«RIMANDATI BENE» DI LIBERA </vt:lpstr>
      <vt:lpstr>DOSSIER 2021 DI LEGAMBIENTE SULLA LOMBARDIA</vt:lpstr>
      <vt:lpstr>CASI DI ECOREATI RIGUARDANTI IL MANTOVANO</vt:lpstr>
      <vt:lpstr>CAPORALATO</vt:lpstr>
      <vt:lpstr>GIOCO D’AZZARDO</vt:lpstr>
      <vt:lpstr>CONSULTA TERRITORIALE LEGALITÀ DELLA PROVINCIA DI MANTOVA - ANNO 2021 (1/2) </vt:lpstr>
      <vt:lpstr>CONSULTA TERRITORIALE LEGALITÀ DELLA PROVINCIA DI MANTOVA - ANNO 2021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Permanente sulla Legalità</dc:title>
  <dc:creator>Giada Rinaldi</dc:creator>
  <cp:lastModifiedBy>Giada Rinaldi</cp:lastModifiedBy>
  <cp:revision>26</cp:revision>
  <cp:lastPrinted>2022-12-07T11:57:44Z</cp:lastPrinted>
  <dcterms:created xsi:type="dcterms:W3CDTF">2022-10-27T06:07:34Z</dcterms:created>
  <dcterms:modified xsi:type="dcterms:W3CDTF">2022-12-13T07:51:14Z</dcterms:modified>
</cp:coreProperties>
</file>